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1" r:id="rId2"/>
    <p:sldId id="256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834" autoAdjust="0"/>
  </p:normalViewPr>
  <p:slideViewPr>
    <p:cSldViewPr snapToGrid="0">
      <p:cViewPr varScale="1">
        <p:scale>
          <a:sx n="103" d="100"/>
          <a:sy n="103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7T10:48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7T10:56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6T15:45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6T15:48:2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March 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March 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18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March 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March 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1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March 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9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March 7,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3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March 7,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5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March 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77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March 7,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March 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March 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8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March 7,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D94EFD-299B-2C9A-6BEE-CACFF74FE488}"/>
              </a:ext>
            </a:extLst>
          </p:cNvPr>
          <p:cNvSpPr txBox="1"/>
          <p:nvPr/>
        </p:nvSpPr>
        <p:spPr>
          <a:xfrm>
            <a:off x="0" y="304800"/>
            <a:ext cx="5421086" cy="4425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Présentation</a:t>
            </a:r>
            <a:r>
              <a:rPr lang="en-US" sz="2800" b="1" cap="all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 de la </a:t>
            </a:r>
            <a:r>
              <a:rPr lang="en-US" sz="2800" b="1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spécialité</a:t>
            </a:r>
            <a:r>
              <a:rPr lang="en-US" sz="2800" b="1" cap="all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 LLCE </a:t>
            </a:r>
            <a:r>
              <a:rPr lang="en-US" sz="2800" b="1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espagnol</a:t>
            </a:r>
            <a:r>
              <a:rPr lang="en-US" sz="2800" b="1" cap="all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lycée de Saint Vincent de </a:t>
            </a:r>
            <a:r>
              <a:rPr lang="en-US" sz="2800" b="1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Tyrosse</a:t>
            </a:r>
            <a:endParaRPr lang="en-US" sz="2800" b="1" cap="all" spc="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anose="02030600000101010101" pitchFamily="18" charset="-127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F77A3F-EC3D-4D3D-A786-093B35A85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912" y="401615"/>
            <a:ext cx="7003088" cy="60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5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8BFEF6-5D2C-1010-5FFE-80EF774A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69897"/>
            <a:ext cx="11249025" cy="63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4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9DF871-80A0-95D3-8422-378C96A0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257175"/>
            <a:ext cx="11170943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E74388-12AE-147B-CDB3-CAEEA97E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76" y="428625"/>
            <a:ext cx="10866649" cy="61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3B8105-022E-499A-2292-DA251D9D7664}"/>
              </a:ext>
            </a:extLst>
          </p:cNvPr>
          <p:cNvSpPr/>
          <p:nvPr/>
        </p:nvSpPr>
        <p:spPr>
          <a:xfrm>
            <a:off x="475861" y="307910"/>
            <a:ext cx="11420670" cy="6018245"/>
          </a:xfrm>
          <a:prstGeom prst="rect">
            <a:avLst/>
          </a:prstGeom>
          <a:solidFill>
            <a:srgbClr val="F1CE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B2EB45-87CA-C24F-8876-3694A9112E9F}"/>
              </a:ext>
            </a:extLst>
          </p:cNvPr>
          <p:cNvSpPr txBox="1"/>
          <p:nvPr/>
        </p:nvSpPr>
        <p:spPr>
          <a:xfrm>
            <a:off x="1203649" y="802433"/>
            <a:ext cx="10338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spécialité espagnol viendra compléter et enrichir les connaissances que vous allez acquérir </a:t>
            </a:r>
          </a:p>
          <a:p>
            <a:r>
              <a:rPr lang="fr-FR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dans d’autres spécialités comme:</a:t>
            </a:r>
          </a:p>
          <a:p>
            <a:endParaRPr lang="fr-FR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fr-F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▪ HLP (histoire, littérature et philosophie)</a:t>
            </a:r>
          </a:p>
          <a:p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▪</a:t>
            </a:r>
            <a:r>
              <a:rPr lang="fr-FR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SES </a:t>
            </a:r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(sciences économiques et sociales)</a:t>
            </a:r>
          </a:p>
          <a:p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▪ </a:t>
            </a:r>
            <a:r>
              <a:rPr lang="fr-FR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HGGSP</a:t>
            </a:r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(histoire, géographie, géopolitique et sciences politiques)</a:t>
            </a:r>
          </a:p>
          <a:p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▪ </a:t>
            </a:r>
            <a:r>
              <a:rPr lang="fr-FR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Histoire des arts</a:t>
            </a:r>
          </a:p>
          <a:p>
            <a:endParaRPr lang="fr-FR" b="1" dirty="0">
              <a:latin typeface="Sylfaen" panose="010A0502050306030303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fr-FR" b="1" dirty="0">
              <a:latin typeface="Sylfaen" panose="010A0502050306030303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Mais elle est également compatible avec d’autres spécialités, tout dépend du projet.</a:t>
            </a:r>
          </a:p>
          <a:p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(depuis 4 ans, nos élèves ont  aussi associé l’espagnol avec les maths, la SVT…tous ont été reçus dans l’école demandé).</a:t>
            </a:r>
          </a:p>
          <a:p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▪</a:t>
            </a:r>
          </a:p>
          <a:p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▪</a:t>
            </a:r>
          </a:p>
          <a:p>
            <a:r>
              <a:rPr lang="fr-FR" b="1" dirty="0">
                <a:latin typeface="Sylfaen" panose="010A0502050306030303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▪</a:t>
            </a:r>
            <a:endParaRPr lang="fr-FR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41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24DDB8-55B1-6B0D-B555-F4F22558C1CA}"/>
              </a:ext>
            </a:extLst>
          </p:cNvPr>
          <p:cNvSpPr/>
          <p:nvPr/>
        </p:nvSpPr>
        <p:spPr>
          <a:xfrm>
            <a:off x="410547" y="270588"/>
            <a:ext cx="11271380" cy="6186309"/>
          </a:xfrm>
          <a:prstGeom prst="rect">
            <a:avLst/>
          </a:prstGeom>
          <a:solidFill>
            <a:srgbClr val="F1CE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E6C88A-434A-0474-88B2-30EAC65BFFE2}"/>
              </a:ext>
            </a:extLst>
          </p:cNvPr>
          <p:cNvSpPr txBox="1"/>
          <p:nvPr/>
        </p:nvSpPr>
        <p:spPr>
          <a:xfrm>
            <a:off x="830425" y="345847"/>
            <a:ext cx="107043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               La LLCE Espagnol pour quelles études?</a:t>
            </a:r>
          </a:p>
          <a:p>
            <a:endParaRPr lang="fr-FR" dirty="0"/>
          </a:p>
          <a:p>
            <a:r>
              <a:rPr lang="fr-FR" dirty="0">
                <a:latin typeface="Sylfaen" panose="010A0502050306030303" pitchFamily="18" charset="0"/>
              </a:rPr>
              <a:t>▪ Pour une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licence de Langues </a:t>
            </a:r>
            <a:r>
              <a:rPr lang="fr-FR" dirty="0">
                <a:latin typeface="Sylfaen" panose="010A0502050306030303" pitchFamily="18" charset="0"/>
              </a:rPr>
              <a:t>(+HLP et/ou SES)</a:t>
            </a:r>
          </a:p>
          <a:p>
            <a:r>
              <a:rPr lang="fr-FR" dirty="0">
                <a:latin typeface="Sylfaen" panose="010A0502050306030303" pitchFamily="18" charset="0"/>
              </a:rPr>
              <a:t>	□ LLCE (enseignement, traduction, sous titrage et doublage)</a:t>
            </a:r>
          </a:p>
          <a:p>
            <a:r>
              <a:rPr lang="fr-FR" dirty="0">
                <a:latin typeface="Sylfaen" panose="010A0502050306030303" pitchFamily="18" charset="0"/>
              </a:rPr>
              <a:t>	□LEA (2LV+ matières d’application comme économie, droit, marketing, gestion…)</a:t>
            </a:r>
          </a:p>
          <a:p>
            <a:r>
              <a:rPr lang="fr-FR" dirty="0">
                <a:latin typeface="Sylfaen" panose="010A0502050306030303" pitchFamily="18" charset="0"/>
              </a:rPr>
              <a:t>▪Pour une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licence de Droit </a:t>
            </a:r>
            <a:r>
              <a:rPr lang="fr-FR" dirty="0">
                <a:latin typeface="Sylfaen" panose="010A0502050306030303" pitchFamily="18" charset="0"/>
              </a:rPr>
              <a:t>(+ SES et /ou HGGSP)</a:t>
            </a:r>
          </a:p>
          <a:p>
            <a:r>
              <a:rPr lang="fr-FR" dirty="0">
                <a:latin typeface="Sylfaen" panose="010A0502050306030303" pitchFamily="18" charset="0"/>
              </a:rPr>
              <a:t>▪Pour une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licence de Sciences politiques </a:t>
            </a:r>
            <a:r>
              <a:rPr lang="fr-FR" dirty="0">
                <a:latin typeface="Sylfaen" panose="010A0502050306030303" pitchFamily="18" charset="0"/>
              </a:rPr>
              <a:t>(+ HGGSP, SES et /ou HLP)</a:t>
            </a:r>
          </a:p>
          <a:p>
            <a:r>
              <a:rPr lang="fr-FR" dirty="0">
                <a:latin typeface="Sylfaen" panose="010A0502050306030303" pitchFamily="18" charset="0"/>
              </a:rPr>
              <a:t>▪ Pour intégrer une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licence de sociologie </a:t>
            </a:r>
            <a:r>
              <a:rPr lang="fr-FR" dirty="0">
                <a:latin typeface="Sylfaen" panose="010A0502050306030303" pitchFamily="18" charset="0"/>
              </a:rPr>
              <a:t>(+ SES/ HGGSP)</a:t>
            </a:r>
          </a:p>
          <a:p>
            <a:r>
              <a:rPr lang="fr-FR" dirty="0">
                <a:latin typeface="Sylfaen" panose="010A0502050306030303" pitchFamily="18" charset="0"/>
              </a:rPr>
              <a:t>▪Pour intégrer une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licence de psychologie </a:t>
            </a:r>
            <a:r>
              <a:rPr lang="fr-FR" dirty="0">
                <a:latin typeface="Sylfaen" panose="010A0502050306030303" pitchFamily="18" charset="0"/>
              </a:rPr>
              <a:t>(+Maths et/ou SVT et/ou SES, et/ou HLP)</a:t>
            </a:r>
          </a:p>
          <a:p>
            <a:r>
              <a:rPr lang="fr-FR" dirty="0">
                <a:latin typeface="Sylfaen" panose="010A0502050306030303" pitchFamily="18" charset="0"/>
              </a:rPr>
              <a:t>▪Pour intégrer une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licence d’histoire ou géographie </a:t>
            </a:r>
            <a:r>
              <a:rPr lang="fr-FR" dirty="0">
                <a:latin typeface="Sylfaen" panose="010A0502050306030303" pitchFamily="18" charset="0"/>
              </a:rPr>
              <a:t>(+HGGSP)</a:t>
            </a:r>
          </a:p>
          <a:p>
            <a:r>
              <a:rPr lang="fr-FR" dirty="0">
                <a:latin typeface="Sylfaen" panose="010A0502050306030303" pitchFamily="18" charset="0"/>
              </a:rPr>
              <a:t>▪Pour </a:t>
            </a:r>
            <a:r>
              <a:rPr lang="fr-FR" dirty="0" err="1">
                <a:latin typeface="Sylfaen" panose="010A0502050306030303" pitchFamily="18" charset="0"/>
              </a:rPr>
              <a:t>intégérer</a:t>
            </a:r>
            <a:r>
              <a:rPr lang="fr-FR" dirty="0">
                <a:latin typeface="Sylfaen" panose="010A0502050306030303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une CPGE </a:t>
            </a:r>
            <a:r>
              <a:rPr lang="fr-FR" dirty="0">
                <a:latin typeface="Sylfaen" panose="010A0502050306030303" pitchFamily="18" charset="0"/>
              </a:rPr>
              <a:t>(classe préparatoire </a:t>
            </a:r>
            <a:r>
              <a:rPr lang="fr-FR" dirty="0" err="1">
                <a:latin typeface="Sylfaen" panose="010A0502050306030303" pitchFamily="18" charset="0"/>
              </a:rPr>
              <a:t>auyx</a:t>
            </a:r>
            <a:r>
              <a:rPr lang="fr-FR" dirty="0">
                <a:latin typeface="Sylfaen" panose="010A0502050306030303" pitchFamily="18" charset="0"/>
              </a:rPr>
              <a:t> grandes écoles) (+HGGSP, SES et/ou HLP)</a:t>
            </a:r>
          </a:p>
          <a:p>
            <a:r>
              <a:rPr lang="fr-FR" dirty="0">
                <a:latin typeface="Sylfaen" panose="010A0502050306030303" pitchFamily="18" charset="0"/>
              </a:rPr>
              <a:t>▪Pour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les Ecoles de commerce </a:t>
            </a:r>
            <a:r>
              <a:rPr lang="fr-FR" dirty="0">
                <a:latin typeface="Sylfaen" panose="010A0502050306030303" pitchFamily="18" charset="0"/>
              </a:rPr>
              <a:t>(+ maths et SES)</a:t>
            </a:r>
          </a:p>
          <a:p>
            <a:r>
              <a:rPr lang="fr-FR" dirty="0">
                <a:latin typeface="Sylfaen" panose="010A0502050306030303" pitchFamily="18" charset="0"/>
              </a:rPr>
              <a:t>▪Pour les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écoles de journalisme </a:t>
            </a:r>
            <a:r>
              <a:rPr lang="fr-FR" dirty="0">
                <a:latin typeface="Sylfaen" panose="010A0502050306030303" pitchFamily="18" charset="0"/>
              </a:rPr>
              <a:t>(+HGGSP,SES et/ou HLP)</a:t>
            </a:r>
          </a:p>
          <a:p>
            <a:r>
              <a:rPr lang="fr-FR" dirty="0">
                <a:latin typeface="Sylfaen" panose="010A0502050306030303" pitchFamily="18" charset="0"/>
              </a:rPr>
              <a:t>▪Pour des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études dans le tourisme </a:t>
            </a:r>
            <a:r>
              <a:rPr lang="fr-FR" dirty="0">
                <a:latin typeface="Sylfaen" panose="010A0502050306030303" pitchFamily="18" charset="0"/>
              </a:rPr>
              <a:t>(+SES)</a:t>
            </a:r>
          </a:p>
          <a:p>
            <a:r>
              <a:rPr lang="fr-FR" dirty="0">
                <a:latin typeface="Sylfaen" panose="010A0502050306030303" pitchFamily="18" charset="0"/>
              </a:rPr>
              <a:t>▪Pour intégrer un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BTS Commerce international </a:t>
            </a:r>
            <a:r>
              <a:rPr lang="fr-FR" dirty="0">
                <a:latin typeface="Sylfaen" panose="010A0502050306030303" pitchFamily="18" charset="0"/>
              </a:rPr>
              <a:t>(+SES)</a:t>
            </a:r>
          </a:p>
          <a:p>
            <a:r>
              <a:rPr lang="fr-FR" dirty="0">
                <a:latin typeface="Sylfaen" panose="010A0502050306030303" pitchFamily="18" charset="0"/>
              </a:rPr>
              <a:t>▪Pour intégrer un </a:t>
            </a:r>
            <a:r>
              <a:rPr lang="fr-FR" b="1" dirty="0">
                <a:solidFill>
                  <a:srgbClr val="FF0000"/>
                </a:solidFill>
                <a:latin typeface="Sylfaen" panose="010A0502050306030303" pitchFamily="18" charset="0"/>
              </a:rPr>
              <a:t>BTS assistant Manager</a:t>
            </a:r>
          </a:p>
          <a:p>
            <a:endParaRPr lang="fr-FR" dirty="0">
              <a:latin typeface="Sylfaen" panose="010A0502050306030303" pitchFamily="18" charset="0"/>
            </a:endParaRPr>
          </a:p>
          <a:p>
            <a:r>
              <a:rPr lang="fr-FR" dirty="0">
                <a:latin typeface="Sylfaen" panose="010A0502050306030303" pitchFamily="18" charset="0"/>
              </a:rPr>
              <a:t>Mais aussi pour les élèves désireux d’effectuer des études de kiné en Espagne (avec SVT), </a:t>
            </a:r>
          </a:p>
          <a:p>
            <a:endParaRPr lang="fr-FR" dirty="0">
              <a:latin typeface="Sylfaen" panose="010A0502050306030303" pitchFamily="18" charset="0"/>
            </a:endParaRPr>
          </a:p>
          <a:p>
            <a:r>
              <a:rPr lang="fr-FR" dirty="0">
                <a:latin typeface="Sylfaen" panose="010A0502050306030303" pitchFamily="18" charset="0"/>
              </a:rPr>
              <a:t>▪Sur certaines écoles d’ingénieur du Pays Basque, type ESTIA, des partenariats sont établis avec l’Espagne, savoir parler espagnol est donc un plus.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50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99A15A-809A-6671-83EF-D77D78813610}"/>
              </a:ext>
            </a:extLst>
          </p:cNvPr>
          <p:cNvSpPr/>
          <p:nvPr/>
        </p:nvSpPr>
        <p:spPr>
          <a:xfrm>
            <a:off x="326571" y="345233"/>
            <a:ext cx="11532637" cy="6410130"/>
          </a:xfrm>
          <a:prstGeom prst="rect">
            <a:avLst/>
          </a:prstGeom>
          <a:solidFill>
            <a:srgbClr val="F1CE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4AD6E1-6CEE-7C8F-5E36-2FE8963D0380}"/>
              </a:ext>
            </a:extLst>
          </p:cNvPr>
          <p:cNvSpPr txBox="1"/>
          <p:nvPr/>
        </p:nvSpPr>
        <p:spPr>
          <a:xfrm>
            <a:off x="326570" y="363894"/>
            <a:ext cx="115233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                              </a:t>
            </a:r>
            <a:r>
              <a:rPr lang="fr-FR" b="1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L’évaluation de la LLCE au bac?</a:t>
            </a:r>
          </a:p>
          <a:p>
            <a:endParaRPr lang="fr-FR" dirty="0"/>
          </a:p>
          <a:p>
            <a:r>
              <a:rPr lang="fr-FR" b="1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 écrit: </a:t>
            </a:r>
            <a:r>
              <a:rPr lang="fr-FR" dirty="0"/>
              <a:t>Synthèse d’un dossier documentaire+ traduction:</a:t>
            </a:r>
          </a:p>
          <a:p>
            <a:r>
              <a:rPr lang="fr-FR" dirty="0"/>
              <a:t>1- Synthèse d’ un dossier documentaire composé de trois documents liés à l’une des thématiques du programme de terminale.</a:t>
            </a:r>
            <a:br>
              <a:rPr lang="fr-FR" dirty="0"/>
            </a:br>
            <a:r>
              <a:rPr lang="fr-FR" dirty="0"/>
              <a:t>La synthèse sera guidée par deux ou trois questions et comportera environ 500 mots.</a:t>
            </a:r>
            <a:br>
              <a:rPr lang="fr-FR" dirty="0"/>
            </a:br>
            <a:r>
              <a:rPr lang="fr-FR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 lycée de Tyrosse, </a:t>
            </a:r>
            <a:r>
              <a:rPr lang="fr-FR" dirty="0"/>
              <a:t>du fait des faibles effectifs, les élèves sont accompagnés toute l’année et entraîner régulièrement pour affronter cet examen dans les meilleures conditions.</a:t>
            </a:r>
            <a:br>
              <a:rPr lang="fr-FR" dirty="0"/>
            </a:br>
            <a:r>
              <a:rPr lang="fr-FR" dirty="0"/>
              <a:t>Deux enseignants se partagent la spécialité afin de proposer aux élèves des approches différentes et complémentaires.</a:t>
            </a:r>
            <a:br>
              <a:rPr lang="fr-FR" dirty="0"/>
            </a:br>
            <a:r>
              <a:rPr lang="fr-FR" dirty="0"/>
              <a:t>Plus de 10 devoirs sur table avant l’examen sont  proposés: nous présentons donc des élèves sur entrainés et jusqu’alors tous ont obtenu la moyenne à cette épreuve.</a:t>
            </a:r>
          </a:p>
          <a:p>
            <a:r>
              <a:rPr lang="fr-FR" dirty="0"/>
              <a:t>Durée: 3h30</a:t>
            </a:r>
            <a:br>
              <a:rPr lang="fr-FR" dirty="0"/>
            </a:br>
            <a:r>
              <a:rPr lang="fr-FR" dirty="0"/>
              <a:t>Quand: en mai/ juin</a:t>
            </a:r>
          </a:p>
          <a:p>
            <a:r>
              <a:rPr lang="fr-FR" b="1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 oral: </a:t>
            </a:r>
            <a:r>
              <a:rPr lang="fr-FR" dirty="0"/>
              <a:t>Présentation du dossier personnel</a:t>
            </a:r>
          </a:p>
          <a:p>
            <a:r>
              <a:rPr lang="fr-FR" dirty="0"/>
              <a:t>L’élève aura préparé un dossier personnel composé de 4 à 6 documents textuels et iconographiques en relation avec une ou plusieurs thématiques.</a:t>
            </a:r>
            <a:br>
              <a:rPr lang="fr-FR" dirty="0"/>
            </a:br>
            <a:r>
              <a:rPr lang="fr-FR" dirty="0"/>
              <a:t>Il aura 10 minutes pour justifier ses choix, poser une problématique et y répondre.</a:t>
            </a:r>
          </a:p>
          <a:p>
            <a:r>
              <a:rPr lang="fr-FR" dirty="0"/>
              <a:t>Suivra un temps d’échange avec l’examinateur pendant 10 minutes.</a:t>
            </a:r>
          </a:p>
          <a:p>
            <a:r>
              <a:rPr lang="fr-FR" dirty="0"/>
              <a:t>Durée totale: 20 minutes</a:t>
            </a:r>
          </a:p>
          <a:p>
            <a:r>
              <a:rPr lang="fr-FR" dirty="0"/>
              <a:t>Quand: en mai/ juin </a:t>
            </a:r>
          </a:p>
          <a:p>
            <a:r>
              <a:rPr lang="fr-FR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 lycée de Tyrosse, </a:t>
            </a:r>
            <a:r>
              <a:rPr lang="fr-FR" dirty="0"/>
              <a:t>nous accompagnons les élèves dans la construction de ce dossier, toute l’année en leur faisant réaliser un carnet de culture, en les aidant à construire la problématique, en corrigeant les fautes de langue et en les entraînant à l’oral. Là encore, nous avons obtenu, jusqu’alors, de très bons résultats grâce à une bonne préparation.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02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00CF74-5411-A733-2B2A-CF11D8581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1" y="151387"/>
            <a:ext cx="2726055" cy="1800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FB05550-419F-B0CC-4CDB-9FA84278FE4B}"/>
              </a:ext>
            </a:extLst>
          </p:cNvPr>
          <p:cNvSpPr txBox="1"/>
          <p:nvPr/>
        </p:nvSpPr>
        <p:spPr>
          <a:xfrm>
            <a:off x="476249" y="581025"/>
            <a:ext cx="1068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oper Black" panose="0208090404030B020404" pitchFamily="18" charset="0"/>
              </a:rPr>
              <a:t>Alors, pourquoi choisir la Spécialité Espagnol ?</a:t>
            </a:r>
          </a:p>
        </p:txBody>
      </p:sp>
      <p:pic>
        <p:nvPicPr>
          <p:cNvPr id="6" name="Image 5" descr="Une image contenant outil d’écriture, art&#10;&#10;Description générée automatiquement avec une confiance moyenne">
            <a:extLst>
              <a:ext uri="{FF2B5EF4-FFF2-40B4-BE49-F238E27FC236}">
                <a16:creationId xmlns:a16="http://schemas.microsoft.com/office/drawing/2014/main" id="{E2328AF9-3D72-6125-5EF4-C80185C1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67" y="1790700"/>
            <a:ext cx="5632958" cy="42117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832FEA-385D-D9D6-28FC-BB1EABEEE7AC}"/>
              </a:ext>
            </a:extLst>
          </p:cNvPr>
          <p:cNvSpPr txBox="1"/>
          <p:nvPr/>
        </p:nvSpPr>
        <p:spPr>
          <a:xfrm>
            <a:off x="7534275" y="1489947"/>
            <a:ext cx="465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oper Black" panose="0208090404030B020404" pitchFamily="18" charset="0"/>
              </a:rPr>
              <a:t>Pour bénéficier de cours vivants, avec des supports attractifs, variés et dynamiques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87AE9F-C19F-0187-9FCE-BDAB0F33CE8E}"/>
              </a:ext>
            </a:extLst>
          </p:cNvPr>
          <p:cNvSpPr txBox="1"/>
          <p:nvPr/>
        </p:nvSpPr>
        <p:spPr>
          <a:xfrm>
            <a:off x="8677469" y="3429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oper Black" panose="0208090404030B020404" pitchFamily="18" charset="0"/>
              </a:rPr>
              <a:t>Pour travailler sur tout type de thématiques qui favoriseront ton ouverture au monde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4E5ED2-727B-13B3-7B51-AF7FAA0BE13C}"/>
              </a:ext>
            </a:extLst>
          </p:cNvPr>
          <p:cNvSpPr txBox="1"/>
          <p:nvPr/>
        </p:nvSpPr>
        <p:spPr>
          <a:xfrm>
            <a:off x="0" y="2491273"/>
            <a:ext cx="3545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oper Black" panose="0208090404030B020404" pitchFamily="18" charset="0"/>
              </a:rPr>
              <a:t>Pour tirer pleinement profit des petits groupes de travail, bénéficier d’un accompagnement personnalisé et t’assurer une réussite au bac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C7121F-154E-4B6D-024E-5E9EE43596FE}"/>
              </a:ext>
            </a:extLst>
          </p:cNvPr>
          <p:cNvSpPr txBox="1"/>
          <p:nvPr/>
        </p:nvSpPr>
        <p:spPr>
          <a:xfrm>
            <a:off x="261257" y="5309118"/>
            <a:ext cx="394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oper Black" panose="0208090404030B020404" pitchFamily="18" charset="0"/>
              </a:rPr>
              <a:t>Pour travailler dans une bonne ambiance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581060-541F-4B82-235C-43C3D908C59E}"/>
              </a:ext>
            </a:extLst>
          </p:cNvPr>
          <p:cNvSpPr txBox="1"/>
          <p:nvPr/>
        </p:nvSpPr>
        <p:spPr>
          <a:xfrm>
            <a:off x="7809721" y="5449078"/>
            <a:ext cx="4382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oper Black" panose="0208090404030B020404" pitchFamily="18" charset="0"/>
              </a:rPr>
              <a:t>Pour profiter du voyage proposé aux LLCE et t’immerger dans la culture espagnole</a:t>
            </a:r>
          </a:p>
        </p:txBody>
      </p:sp>
    </p:spTree>
    <p:extLst>
      <p:ext uri="{BB962C8B-B14F-4D97-AF65-F5344CB8AC3E}">
        <p14:creationId xmlns:p14="http://schemas.microsoft.com/office/powerpoint/2010/main" val="27117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uages roses et bleus">
            <a:extLst>
              <a:ext uri="{FF2B5EF4-FFF2-40B4-BE49-F238E27FC236}">
                <a16:creationId xmlns:a16="http://schemas.microsoft.com/office/drawing/2014/main" id="{F5739472-3BA0-3D03-4FAA-05E325EF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2"/>
          <a:stretch/>
        </p:blipFill>
        <p:spPr>
          <a:xfrm>
            <a:off x="20" y="-20535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3344753-8AB3-F10A-EBCA-96F6A9DF2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7768422" y="551440"/>
            <a:ext cx="311983" cy="45719"/>
          </a:xfrm>
        </p:spPr>
        <p:txBody>
          <a:bodyPr>
            <a:normAutofit fontScale="90000"/>
          </a:bodyPr>
          <a:lstStyle/>
          <a:p>
            <a:pPr algn="l"/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040D60-C090-FBF1-4475-76F94484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316" y="1555132"/>
            <a:ext cx="63333" cy="273668"/>
          </a:xfrm>
        </p:spPr>
        <p:txBody>
          <a:bodyPr>
            <a:normAutofit fontScale="77500" lnSpcReduction="20000"/>
          </a:bodyPr>
          <a:lstStyle/>
          <a:p>
            <a:pPr algn="l"/>
            <a:endParaRPr lang="fr-FR" sz="1800" dirty="0"/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7DECD4D1-1CD6-22FA-A656-EA3961883D3C}"/>
              </a:ext>
            </a:extLst>
          </p:cNvPr>
          <p:cNvSpPr/>
          <p:nvPr/>
        </p:nvSpPr>
        <p:spPr>
          <a:xfrm>
            <a:off x="1770077" y="1246435"/>
            <a:ext cx="6544440" cy="2883014"/>
          </a:xfrm>
          <a:prstGeom prst="wedgeEllipseCallout">
            <a:avLst>
              <a:gd name="adj1" fmla="val -40730"/>
              <a:gd name="adj2" fmla="val 455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Pour prendre la spécialité LLCE espagnol, il faut que je sois bilingue.</a:t>
            </a: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E84E309A-A4EC-4269-42CB-5993D668B33A}"/>
              </a:ext>
            </a:extLst>
          </p:cNvPr>
          <p:cNvSpPr/>
          <p:nvPr/>
        </p:nvSpPr>
        <p:spPr>
          <a:xfrm>
            <a:off x="-58723" y="2477092"/>
            <a:ext cx="1988190" cy="972000"/>
          </a:xfrm>
          <a:prstGeom prst="wedgeRoundRectCallout">
            <a:avLst>
              <a:gd name="adj1" fmla="val 53851"/>
              <a:gd name="adj2" fmla="val 208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FAUX!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1D71BC49-103E-4356-ADFD-68FAC1FEA7EE}"/>
              </a:ext>
            </a:extLst>
          </p:cNvPr>
          <p:cNvSpPr/>
          <p:nvPr/>
        </p:nvSpPr>
        <p:spPr>
          <a:xfrm>
            <a:off x="7768424" y="190830"/>
            <a:ext cx="3749660" cy="2016057"/>
          </a:xfrm>
          <a:prstGeom prst="wedgeRoundRectCallout">
            <a:avLst>
              <a:gd name="adj1" fmla="val -61104"/>
              <a:gd name="adj2" fmla="val -7406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badi" panose="020B0604020104020204" pitchFamily="34" charset="0"/>
              </a:rPr>
              <a:t>Si je veux prendre la spécialité espagnol, il faut que j’ai au moins 15 de moyenne en seconde.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748D5860-1728-F2BD-7E96-5E060FCC7399}"/>
              </a:ext>
            </a:extLst>
          </p:cNvPr>
          <p:cNvSpPr/>
          <p:nvPr/>
        </p:nvSpPr>
        <p:spPr>
          <a:xfrm>
            <a:off x="7184025" y="3005879"/>
            <a:ext cx="4675183" cy="2807692"/>
          </a:xfrm>
          <a:prstGeom prst="wedgeEllipseCallout">
            <a:avLst>
              <a:gd name="adj1" fmla="val -52181"/>
              <a:gd name="adj2" fmla="val -33553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Abadi" panose="020B0604020104020204" pitchFamily="34" charset="0"/>
              </a:rPr>
              <a:t>La littérature en espagnol, c’est dur ! Je n’arriverai pas à lire un livre en V.O.</a:t>
            </a:r>
            <a:r>
              <a:rPr lang="fr-FR" dirty="0"/>
              <a:t>	</a:t>
            </a:r>
          </a:p>
        </p:txBody>
      </p: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F0CF6CEC-75FC-D11F-0612-45A5BCDA58C0}"/>
              </a:ext>
            </a:extLst>
          </p:cNvPr>
          <p:cNvSpPr/>
          <p:nvPr/>
        </p:nvSpPr>
        <p:spPr>
          <a:xfrm>
            <a:off x="0" y="4175715"/>
            <a:ext cx="2852256" cy="1988190"/>
          </a:xfrm>
          <a:prstGeom prst="wedgeEllipseCallout">
            <a:avLst>
              <a:gd name="adj1" fmla="val 50343"/>
              <a:gd name="adj2" fmla="val -458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badi" panose="020B0604020104020204" pitchFamily="34" charset="0"/>
              </a:rPr>
              <a:t>C’est difficile… plus dur que le tronc commun.</a:t>
            </a: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D96CE782-BB10-D0B6-0F2D-7D15DB39B01F}"/>
              </a:ext>
            </a:extLst>
          </p:cNvPr>
          <p:cNvSpPr/>
          <p:nvPr/>
        </p:nvSpPr>
        <p:spPr>
          <a:xfrm>
            <a:off x="6035316" y="4444231"/>
            <a:ext cx="1837189" cy="96122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FAUX!</a:t>
            </a:r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272FFCF2-65FA-F395-05E0-8627D99D7B34}"/>
              </a:ext>
            </a:extLst>
          </p:cNvPr>
          <p:cNvSpPr/>
          <p:nvPr/>
        </p:nvSpPr>
        <p:spPr>
          <a:xfrm>
            <a:off x="7211369" y="2300044"/>
            <a:ext cx="1988190" cy="880428"/>
          </a:xfrm>
          <a:prstGeom prst="wedgeRoundRect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Faux!</a:t>
            </a:r>
          </a:p>
        </p:txBody>
      </p:sp>
      <p:sp>
        <p:nvSpPr>
          <p:cNvPr id="14" name="Bulle narrative : rectangle 13">
            <a:extLst>
              <a:ext uri="{FF2B5EF4-FFF2-40B4-BE49-F238E27FC236}">
                <a16:creationId xmlns:a16="http://schemas.microsoft.com/office/drawing/2014/main" id="{BFC34A38-2013-1F19-0DEE-A10103699298}"/>
              </a:ext>
            </a:extLst>
          </p:cNvPr>
          <p:cNvSpPr/>
          <p:nvPr/>
        </p:nvSpPr>
        <p:spPr>
          <a:xfrm>
            <a:off x="3154261" y="5623112"/>
            <a:ext cx="4764946" cy="1199759"/>
          </a:xfrm>
          <a:prstGeom prst="wedgeRectCallout">
            <a:avLst>
              <a:gd name="adj1" fmla="val -22009"/>
              <a:gd name="adj2" fmla="val -6615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/>
                </a:solidFill>
                <a:latin typeface="Abadi" panose="020B0604020104020204" pitchFamily="34" charset="0"/>
              </a:rPr>
              <a:t>Si je prends cette spécialité, je n’aurai aucun débouché et aucune </a:t>
            </a:r>
            <a:r>
              <a:rPr lang="fr-FR" sz="2400" dirty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chance</a:t>
            </a:r>
            <a:r>
              <a:rPr lang="fr-FR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/>
                </a:solidFill>
                <a:latin typeface="Abadi" panose="020B0604020104020204" pitchFamily="34" charset="0"/>
              </a:rPr>
              <a:t> sur </a:t>
            </a:r>
            <a:r>
              <a:rPr lang="fr-FR" sz="2400" b="1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/>
                </a:solidFill>
                <a:latin typeface="Abadi" panose="020B0604020104020204" pitchFamily="34" charset="0"/>
              </a:rPr>
              <a:t>parcoursup</a:t>
            </a:r>
            <a:r>
              <a:rPr lang="fr-FR" sz="24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/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id="{C8C1B955-C664-552C-91F9-99D6FEEC560A}"/>
              </a:ext>
            </a:extLst>
          </p:cNvPr>
          <p:cNvSpPr/>
          <p:nvPr/>
        </p:nvSpPr>
        <p:spPr>
          <a:xfrm>
            <a:off x="3076295" y="4053192"/>
            <a:ext cx="2116490" cy="961221"/>
          </a:xfrm>
          <a:prstGeom prst="wedgeRoundRectCallout">
            <a:avLst>
              <a:gd name="adj1" fmla="val -65226"/>
              <a:gd name="adj2" fmla="val 11008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Faux!</a:t>
            </a:r>
          </a:p>
        </p:txBody>
      </p:sp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2DA2EEE7-554E-A357-23C8-D69AE9F3174F}"/>
              </a:ext>
            </a:extLst>
          </p:cNvPr>
          <p:cNvSpPr/>
          <p:nvPr/>
        </p:nvSpPr>
        <p:spPr>
          <a:xfrm>
            <a:off x="4655890" y="100668"/>
            <a:ext cx="2308781" cy="937979"/>
          </a:xfrm>
          <a:prstGeom prst="wedgeRoundRectCallout">
            <a:avLst>
              <a:gd name="adj1" fmla="val 61648"/>
              <a:gd name="adj2" fmla="val -1895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FAUX!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71EE1A27-DDE7-9A95-D9E4-4144D18B5D8F}"/>
              </a:ext>
            </a:extLst>
          </p:cNvPr>
          <p:cNvSpPr/>
          <p:nvPr/>
        </p:nvSpPr>
        <p:spPr>
          <a:xfrm>
            <a:off x="0" y="35129"/>
            <a:ext cx="3540154" cy="1053398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badi" panose="020B0604020104020204" pitchFamily="34" charset="0"/>
              </a:rPr>
              <a:t>C’est une spécialité qui ne va avec aucune autre…</a:t>
            </a: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F46FA168-3468-3C43-D396-E5F801971B06}"/>
              </a:ext>
            </a:extLst>
          </p:cNvPr>
          <p:cNvSpPr/>
          <p:nvPr/>
        </p:nvSpPr>
        <p:spPr>
          <a:xfrm>
            <a:off x="1006679" y="1408381"/>
            <a:ext cx="1845577" cy="754447"/>
          </a:xfrm>
          <a:prstGeom prst="wedgeRoundRectCallout">
            <a:avLst>
              <a:gd name="adj1" fmla="val -44047"/>
              <a:gd name="adj2" fmla="val -66485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FAUX!</a:t>
            </a:r>
          </a:p>
        </p:txBody>
      </p:sp>
      <p:sp>
        <p:nvSpPr>
          <p:cNvPr id="19" name="Bulle narrative : rectangle à coins arrondis 18">
            <a:extLst>
              <a:ext uri="{FF2B5EF4-FFF2-40B4-BE49-F238E27FC236}">
                <a16:creationId xmlns:a16="http://schemas.microsoft.com/office/drawing/2014/main" id="{F85E1158-692D-8E19-41FA-9C59D0AEBAC6}"/>
              </a:ext>
            </a:extLst>
          </p:cNvPr>
          <p:cNvSpPr/>
          <p:nvPr/>
        </p:nvSpPr>
        <p:spPr>
          <a:xfrm>
            <a:off x="10430418" y="5886014"/>
            <a:ext cx="1658118" cy="936857"/>
          </a:xfrm>
          <a:prstGeom prst="wedgeRoundRectCallout">
            <a:avLst>
              <a:gd name="adj1" fmla="val -72604"/>
              <a:gd name="adj2" fmla="val -3709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FAUX!</a:t>
            </a:r>
          </a:p>
        </p:txBody>
      </p:sp>
    </p:spTree>
    <p:extLst>
      <p:ext uri="{BB962C8B-B14F-4D97-AF65-F5344CB8AC3E}">
        <p14:creationId xmlns:p14="http://schemas.microsoft.com/office/powerpoint/2010/main" val="49728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A0DD71-4DED-1F66-3A31-67948A8A971F}"/>
              </a:ext>
            </a:extLst>
          </p:cNvPr>
          <p:cNvSpPr txBox="1"/>
          <p:nvPr/>
        </p:nvSpPr>
        <p:spPr>
          <a:xfrm>
            <a:off x="1191126" y="979714"/>
            <a:ext cx="5320206" cy="2807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400" cap="all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!</a:t>
            </a:r>
          </a:p>
        </p:txBody>
      </p:sp>
      <p:pic>
        <p:nvPicPr>
          <p:cNvPr id="4" name="Image 3" descr="Une image contenant jouet, dessin humoristique&#10;&#10;Description générée automatiquement">
            <a:extLst>
              <a:ext uri="{FF2B5EF4-FFF2-40B4-BE49-F238E27FC236}">
                <a16:creationId xmlns:a16="http://schemas.microsoft.com/office/drawing/2014/main" id="{DBB17D9D-3DFE-D2A7-A993-F0A8692333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r="913" b="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964D87-2E81-D98E-198C-E722C43841AF}"/>
              </a:ext>
            </a:extLst>
          </p:cNvPr>
          <p:cNvSpPr/>
          <p:nvPr/>
        </p:nvSpPr>
        <p:spPr>
          <a:xfrm>
            <a:off x="-1793340" y="2513364"/>
            <a:ext cx="16042739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Stop aux idees reçues sur la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spécialité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espagnol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!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Découvrez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le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diaporama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suivant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!</a:t>
            </a:r>
            <a:endParaRPr lang="fr-F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24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2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5" name="Ink 2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C8DE47-57B5-B016-1694-B3866E7EF1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C8657-A2DB-6157-D01B-17C4A32A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9089571" y="390525"/>
            <a:ext cx="83004" cy="865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CFC2AF-C235-5C10-3098-70EE54454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1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619626-7AA8-EEA2-A593-CC889E8F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430741"/>
            <a:ext cx="10750253" cy="632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0426E0-393C-5A65-2600-51F467D5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3" y="600075"/>
            <a:ext cx="10175617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0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98A072-81A9-0BFC-87AA-06195239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128712"/>
            <a:ext cx="81343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5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1DE083-6FD3-4E08-E206-DA5C64F7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37" y="361950"/>
            <a:ext cx="10864837" cy="6210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6D90FF-62AA-0FF2-D16F-AA3FA6F0D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7" y="361950"/>
            <a:ext cx="10902936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AAF8A7-C376-121D-3876-62B52A65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3" y="371475"/>
            <a:ext cx="1089664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7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822</Words>
  <Application>Microsoft Office PowerPoint</Application>
  <PresentationFormat>Grand écran</PresentationFormat>
  <Paragraphs>69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Abadi</vt:lpstr>
      <vt:lpstr>ADLaM Display</vt:lpstr>
      <vt:lpstr>Arial</vt:lpstr>
      <vt:lpstr>Bembo</vt:lpstr>
      <vt:lpstr>Cooper Black</vt:lpstr>
      <vt:lpstr>Sylfaen</vt:lpstr>
      <vt:lpstr>Times New Roman</vt:lpstr>
      <vt:lpstr>ArchiveVTI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</dc:creator>
  <cp:lastModifiedBy>Christophe</cp:lastModifiedBy>
  <cp:revision>5</cp:revision>
  <dcterms:created xsi:type="dcterms:W3CDTF">2024-02-20T15:58:28Z</dcterms:created>
  <dcterms:modified xsi:type="dcterms:W3CDTF">2024-03-07T11:06:20Z</dcterms:modified>
</cp:coreProperties>
</file>